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8"/>
  </p:notesMasterIdLst>
  <p:sldIdLst>
    <p:sldId id="678" r:id="rId2"/>
    <p:sldId id="676" r:id="rId3"/>
    <p:sldId id="675" r:id="rId4"/>
    <p:sldId id="660" r:id="rId5"/>
    <p:sldId id="662" r:id="rId6"/>
    <p:sldId id="663" r:id="rId7"/>
    <p:sldId id="664" r:id="rId8"/>
    <p:sldId id="665" r:id="rId9"/>
    <p:sldId id="666" r:id="rId10"/>
    <p:sldId id="667" r:id="rId11"/>
    <p:sldId id="668" r:id="rId12"/>
    <p:sldId id="669" r:id="rId13"/>
    <p:sldId id="670" r:id="rId14"/>
    <p:sldId id="671" r:id="rId15"/>
    <p:sldId id="672" r:id="rId16"/>
    <p:sldId id="677" r:id="rId17"/>
  </p:sldIdLst>
  <p:sldSz cx="9144000" cy="6858000" type="screen4x3"/>
  <p:notesSz cx="6985000" cy="9271000"/>
  <p:custDataLst>
    <p:tags r:id="rId19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_Litz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FF"/>
    <a:srgbClr val="0033CC"/>
    <a:srgbClr val="3366CC"/>
    <a:srgbClr val="0066FF"/>
    <a:srgbClr val="3399FF"/>
    <a:srgbClr val="0099CC"/>
    <a:srgbClr val="333399"/>
    <a:srgbClr val="0733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8367" autoAdjust="0"/>
    <p:restoredTop sz="85812" autoAdjust="0"/>
  </p:normalViewPr>
  <p:slideViewPr>
    <p:cSldViewPr>
      <p:cViewPr varScale="1">
        <p:scale>
          <a:sx n="83" d="100"/>
          <a:sy n="83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836" y="-90"/>
      </p:cViewPr>
      <p:guideLst>
        <p:guide orient="horz" pos="2920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effectLst/>
                <a:latin typeface="Arial" charset="0"/>
              </a:defRPr>
            </a:lvl1pPr>
          </a:lstStyle>
          <a:p>
            <a:fld id="{67E369D8-7B58-4505-9820-05EE7C3A31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5AB4B-3B91-44F3-ABD7-283ACC25F604}" type="slidenum">
              <a:rPr lang="en-US"/>
              <a:pPr/>
              <a:t>13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701675"/>
            <a:ext cx="4618038" cy="3463925"/>
          </a:xfrm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4C0FE-F05F-472C-BBB7-CF8DDAEE00F2}" type="slidenum">
              <a:rPr lang="en-US"/>
              <a:pPr/>
              <a:t>5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701675"/>
            <a:ext cx="4618038" cy="3463925"/>
          </a:xfrm>
          <a:ln w="12700" cap="flat">
            <a:solidFill>
              <a:schemeClr val="tx1"/>
            </a:solidFill>
          </a:ln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ln/>
        </p:spPr>
        <p:txBody>
          <a:bodyPr lIns="93530" tIns="46765" rIns="93530" bIns="4676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69D8-7B58-4505-9820-05EE7C3A31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62863" y="6302375"/>
            <a:ext cx="12700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Rectangle 14"/>
          <p:cNvSpPr>
            <a:spLocks noChangeArrowheads="1"/>
          </p:cNvSpPr>
          <p:nvPr userDrawn="1"/>
        </p:nvSpPr>
        <p:spPr bwMode="auto">
          <a:xfrm>
            <a:off x="0" y="2749550"/>
            <a:ext cx="9144000" cy="1381125"/>
          </a:xfrm>
          <a:prstGeom prst="rect">
            <a:avLst/>
          </a:prstGeom>
          <a:solidFill>
            <a:srgbClr val="0062C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ctrTitle"/>
          </p:nvPr>
        </p:nvSpPr>
        <p:spPr bwMode="auto">
          <a:xfrm>
            <a:off x="1704975" y="2867025"/>
            <a:ext cx="6448425" cy="401638"/>
          </a:xfrm>
        </p:spPr>
        <p:txBody>
          <a:bodyPr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53" name="Rectangle 1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85925" y="3686175"/>
            <a:ext cx="6467475" cy="230188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7363" y="0"/>
            <a:ext cx="2049462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999163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49363"/>
            <a:ext cx="4024313" cy="4846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2513" y="1249363"/>
            <a:ext cx="4024312" cy="4846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gray">
          <a:xfrm>
            <a:off x="0" y="0"/>
            <a:ext cx="9144000" cy="6858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685800" y="0"/>
            <a:ext cx="82010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685800" y="1249363"/>
            <a:ext cx="8201025" cy="484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29" name="Rectangle 17"/>
          <p:cNvSpPr>
            <a:spLocks noChangeArrowheads="1"/>
          </p:cNvSpPr>
          <p:nvPr userDrawn="1"/>
        </p:nvSpPr>
        <p:spPr bwMode="auto">
          <a:xfrm>
            <a:off x="7315200" y="62484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n-US" sz="1600" b="1" i="0">
                <a:effectLst/>
                <a:latin typeface="Arial" charset="0"/>
              </a:rPr>
              <a:t>K12 Education</a:t>
            </a:r>
            <a:endParaRPr lang="en-US" sz="1400" b="1" i="0">
              <a:effectLst/>
              <a:latin typeface="Arial" charset="0"/>
            </a:endParaRPr>
          </a:p>
        </p:txBody>
      </p:sp>
      <p:pic>
        <p:nvPicPr>
          <p:cNvPr id="13330" name="Picture 18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6858000" y="6248400"/>
            <a:ext cx="538163" cy="323850"/>
          </a:xfrm>
          <a:prstGeom prst="rect">
            <a:avLst/>
          </a:prstGeom>
          <a:noFill/>
        </p:spPr>
      </p:pic>
      <p:pic>
        <p:nvPicPr>
          <p:cNvPr id="13337" name="Picture 25" descr="teachertools3 small"/>
          <p:cNvPicPr>
            <a:picLocks noChangeAspect="1" noChangeArrowheads="1"/>
          </p:cNvPicPr>
          <p:nvPr userDrawn="1"/>
        </p:nvPicPr>
        <p:blipFill>
          <a:blip r:embed="rId14"/>
          <a:srcRect t="2531"/>
          <a:stretch>
            <a:fillRect/>
          </a:stretch>
        </p:blipFill>
        <p:spPr bwMode="auto">
          <a:xfrm>
            <a:off x="5164138" y="6257925"/>
            <a:ext cx="454025" cy="354013"/>
          </a:xfrm>
          <a:prstGeom prst="rect">
            <a:avLst/>
          </a:prstGeom>
          <a:noFill/>
        </p:spPr>
      </p:pic>
      <p:pic>
        <p:nvPicPr>
          <p:cNvPr id="13338" name="Picture 26" descr="decisionsupport small"/>
          <p:cNvPicPr>
            <a:picLocks noChangeAspect="1" noChangeArrowheads="1"/>
          </p:cNvPicPr>
          <p:nvPr userDrawn="1"/>
        </p:nvPicPr>
        <p:blipFill>
          <a:blip r:embed="rId15"/>
          <a:srcRect t="2531"/>
          <a:stretch>
            <a:fillRect/>
          </a:stretch>
        </p:blipFill>
        <p:spPr bwMode="auto">
          <a:xfrm>
            <a:off x="4383088" y="6265863"/>
            <a:ext cx="455612" cy="355600"/>
          </a:xfrm>
          <a:prstGeom prst="rect">
            <a:avLst/>
          </a:prstGeom>
          <a:noFill/>
        </p:spPr>
      </p:pic>
      <p:pic>
        <p:nvPicPr>
          <p:cNvPr id="13339" name="Picture 27" descr="mobility&amp;security small"/>
          <p:cNvPicPr>
            <a:picLocks noChangeAspect="1" noChangeArrowheads="1"/>
          </p:cNvPicPr>
          <p:nvPr userDrawn="1"/>
        </p:nvPicPr>
        <p:blipFill>
          <a:blip r:embed="rId16"/>
          <a:srcRect t="2531"/>
          <a:stretch>
            <a:fillRect/>
          </a:stretch>
        </p:blipFill>
        <p:spPr bwMode="auto">
          <a:xfrm>
            <a:off x="3603625" y="6265863"/>
            <a:ext cx="455613" cy="355600"/>
          </a:xfrm>
          <a:prstGeom prst="rect">
            <a:avLst/>
          </a:prstGeom>
          <a:noFill/>
        </p:spPr>
      </p:pic>
      <p:pic>
        <p:nvPicPr>
          <p:cNvPr id="13340" name="Picture 28" descr="studentinfo small"/>
          <p:cNvPicPr>
            <a:picLocks noChangeAspect="1" noChangeArrowheads="1"/>
          </p:cNvPicPr>
          <p:nvPr userDrawn="1"/>
        </p:nvPicPr>
        <p:blipFill>
          <a:blip r:embed="rId17"/>
          <a:srcRect t="2531"/>
          <a:stretch>
            <a:fillRect/>
          </a:stretch>
        </p:blipFill>
        <p:spPr bwMode="auto">
          <a:xfrm>
            <a:off x="2824163" y="6276975"/>
            <a:ext cx="454025" cy="352425"/>
          </a:xfrm>
          <a:prstGeom prst="rect">
            <a:avLst/>
          </a:prstGeom>
          <a:noFill/>
        </p:spPr>
      </p:pic>
      <p:pic>
        <p:nvPicPr>
          <p:cNvPr id="13341" name="Picture 29" descr="learningmanagement small"/>
          <p:cNvPicPr>
            <a:picLocks noChangeAspect="1" noChangeArrowheads="1"/>
          </p:cNvPicPr>
          <p:nvPr userDrawn="1"/>
        </p:nvPicPr>
        <p:blipFill>
          <a:blip r:embed="rId18"/>
          <a:srcRect t="2531"/>
          <a:stretch>
            <a:fillRect/>
          </a:stretch>
        </p:blipFill>
        <p:spPr bwMode="auto">
          <a:xfrm>
            <a:off x="2108200" y="6265863"/>
            <a:ext cx="455613" cy="355600"/>
          </a:xfrm>
          <a:prstGeom prst="rect">
            <a:avLst/>
          </a:prstGeom>
          <a:noFill/>
        </p:spPr>
      </p:pic>
      <p:pic>
        <p:nvPicPr>
          <p:cNvPr id="13342" name="Picture 30" descr="integration small"/>
          <p:cNvPicPr>
            <a:picLocks noChangeAspect="1" noChangeArrowheads="1"/>
          </p:cNvPicPr>
          <p:nvPr userDrawn="1"/>
        </p:nvPicPr>
        <p:blipFill>
          <a:blip r:embed="rId19"/>
          <a:srcRect t="2531"/>
          <a:stretch>
            <a:fillRect/>
          </a:stretch>
        </p:blipFill>
        <p:spPr bwMode="auto">
          <a:xfrm>
            <a:off x="1371600" y="6267450"/>
            <a:ext cx="4556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3" name="Picture 31" descr="05DPUB114-schoolarchitecture"/>
          <p:cNvPicPr>
            <a:picLocks noChangeAspect="1" noChangeArrowheads="1"/>
          </p:cNvPicPr>
          <p:nvPr userDrawn="1"/>
        </p:nvPicPr>
        <p:blipFill>
          <a:blip r:embed="rId20" cstate="print"/>
          <a:srcRect l="5522" t="10393" r="61656" b="47343"/>
          <a:stretch>
            <a:fillRect/>
          </a:stretch>
        </p:blipFill>
        <p:spPr bwMode="auto">
          <a:xfrm>
            <a:off x="5943600" y="6256338"/>
            <a:ext cx="442913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3347" name="Picture 35" descr="teachertools3-small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47625" y="28575"/>
            <a:ext cx="609600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hyperlink" Target="http://webquest.org/" TargetMode="External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Webquests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Sally Lewis-Pearson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Resources</a:t>
            </a:r>
          </a:p>
        </p:txBody>
      </p:sp>
      <p:graphicFrame>
        <p:nvGraphicFramePr>
          <p:cNvPr id="930819" name="Object 3"/>
          <p:cNvGraphicFramePr>
            <a:graphicFrameLocks/>
          </p:cNvGraphicFramePr>
          <p:nvPr/>
        </p:nvGraphicFramePr>
        <p:xfrm>
          <a:off x="7462838" y="4419600"/>
          <a:ext cx="1528762" cy="1943100"/>
        </p:xfrm>
        <a:graphic>
          <a:graphicData uri="http://schemas.openxmlformats.org/presentationml/2006/ole">
            <p:oleObj spid="_x0000_s930819" name="Microsoft ClipArt Gallery" r:id="rId5" imgW="1635120" imgH="1815840" progId="">
              <p:embed/>
            </p:oleObj>
          </a:graphicData>
        </a:graphic>
      </p:graphicFrame>
      <p:sp>
        <p:nvSpPr>
          <p:cNvPr id="930820" name="Text Box 4"/>
          <p:cNvSpPr txBox="1">
            <a:spLocks noChangeArrowheads="1"/>
          </p:cNvSpPr>
          <p:nvPr/>
        </p:nvSpPr>
        <p:spPr bwMode="auto">
          <a:xfrm>
            <a:off x="552450" y="1422400"/>
            <a:ext cx="7600950" cy="5216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sz="2800" i="0">
                <a:effectLst/>
                <a:latin typeface="Arial" charset="0"/>
              </a:rPr>
              <a:t>  The Resources section is a list of web </a:t>
            </a:r>
          </a:p>
          <a:p>
            <a:pPr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pages which the instructor has located that </a:t>
            </a:r>
          </a:p>
          <a:p>
            <a:pPr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will help the learner accomplish the task.  </a:t>
            </a:r>
          </a:p>
          <a:p>
            <a:pPr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endParaRPr lang="en-US" sz="2800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2800" i="0">
                <a:effectLst/>
                <a:latin typeface="Arial" charset="0"/>
              </a:rPr>
              <a:t>  Resources are pre-selected so that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learners can focus their attention on the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topic rather than surfing aimlessly.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endParaRPr lang="en-US" sz="2800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2800" i="0">
                <a:effectLst/>
                <a:latin typeface="Arial" charset="0"/>
              </a:rPr>
              <a:t>  Resources can also be in the form of    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books, videos, and CD-ROMS.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 </a:t>
            </a:r>
          </a:p>
        </p:txBody>
      </p:sp>
    </p:spTree>
    <p:custDataLst>
      <p:tags r:id="rId2"/>
    </p:custDataLst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0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82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931843" name="Text Box 3"/>
          <p:cNvSpPr txBox="1">
            <a:spLocks noChangeArrowheads="1"/>
          </p:cNvSpPr>
          <p:nvPr/>
        </p:nvSpPr>
        <p:spPr bwMode="auto">
          <a:xfrm>
            <a:off x="228600" y="1447800"/>
            <a:ext cx="8212138" cy="34464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b="1" i="0">
                <a:effectLst/>
                <a:latin typeface="Arial" charset="0"/>
              </a:rPr>
              <a:t>The Conclusion section of a WebQuest provides an opportunity to:</a:t>
            </a:r>
          </a:p>
          <a:p>
            <a:pPr algn="l"/>
            <a:r>
              <a:rPr lang="en-US" sz="2800" b="1" i="0">
                <a:effectLst/>
                <a:latin typeface="Arial" charset="0"/>
              </a:rPr>
              <a:t>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2800" b="1" i="0">
                <a:effectLst/>
                <a:latin typeface="Arial" charset="0"/>
              </a:rPr>
              <a:t> summarize the experience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2800" b="1" i="0">
                <a:effectLst/>
                <a:latin typeface="Arial" charset="0"/>
              </a:rPr>
              <a:t> encourage reflection about the  process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2800" b="1" i="0">
                <a:effectLst/>
                <a:latin typeface="Arial" charset="0"/>
              </a:rPr>
              <a:t> extend and generalize what was learned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2800" b="1" i="0">
                <a:effectLst/>
                <a:latin typeface="Arial" charset="0"/>
              </a:rPr>
              <a:t> or some combination of the above</a:t>
            </a:r>
            <a:r>
              <a:rPr lang="en-US" i="0">
                <a:effectLst/>
              </a:rPr>
              <a:t> </a:t>
            </a:r>
          </a:p>
          <a:p>
            <a:pPr algn="l">
              <a:buClr>
                <a:schemeClr val="tx2"/>
              </a:buClr>
              <a:buFont typeface="Monotype Sorts" pitchFamily="2" charset="2"/>
              <a:buChar char="G"/>
            </a:pPr>
            <a:endParaRPr lang="en-US" i="0">
              <a:effectLst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Teacher Page</a:t>
            </a:r>
          </a:p>
        </p:txBody>
      </p:sp>
      <p:sp>
        <p:nvSpPr>
          <p:cNvPr id="932867" name="Text Box 3"/>
          <p:cNvSpPr txBox="1">
            <a:spLocks noChangeArrowheads="1"/>
          </p:cNvSpPr>
          <p:nvPr/>
        </p:nvSpPr>
        <p:spPr bwMode="auto">
          <a:xfrm>
            <a:off x="304800" y="1600200"/>
            <a:ext cx="8782050" cy="3016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sz="3200" i="0">
                <a:effectLst/>
                <a:latin typeface="Arial" charset="0"/>
              </a:rPr>
              <a:t>  The Teacher section focuses on:</a:t>
            </a:r>
          </a:p>
          <a:p>
            <a:pPr algn="l"/>
            <a:endParaRPr lang="en-US" sz="3200" i="0">
              <a:effectLst/>
              <a:latin typeface="Arial" charset="0"/>
            </a:endParaRPr>
          </a:p>
          <a:p>
            <a:pPr lvl="2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3200" i="0">
                <a:effectLst/>
                <a:latin typeface="Arial" charset="0"/>
              </a:rPr>
              <a:t>  Rationale for project</a:t>
            </a:r>
          </a:p>
          <a:p>
            <a:pPr lvl="2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3200" i="0">
                <a:effectLst/>
                <a:latin typeface="Arial" charset="0"/>
              </a:rPr>
              <a:t>  National and State curriculum standards</a:t>
            </a:r>
          </a:p>
          <a:p>
            <a:pPr lvl="2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3200" i="0">
                <a:effectLst/>
                <a:latin typeface="Arial" charset="0"/>
              </a:rPr>
              <a:t>  Evaluation techniques</a:t>
            </a:r>
          </a:p>
          <a:p>
            <a:pPr lvl="2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3200" i="0">
                <a:effectLst/>
                <a:latin typeface="Arial" charset="0"/>
              </a:rPr>
              <a:t>  Extension activities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2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86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Non-critical Attributes</a:t>
            </a:r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6763" y="1271588"/>
            <a:ext cx="8039100" cy="28717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  Group and Collaborative Activities</a:t>
            </a:r>
          </a:p>
          <a:p>
            <a:r>
              <a:rPr lang="en-US"/>
              <a:t>  Motivational Elements</a:t>
            </a:r>
          </a:p>
          <a:p>
            <a:r>
              <a:rPr lang="en-US"/>
              <a:t>  Single discipline or Interdisciplinary</a:t>
            </a:r>
          </a:p>
        </p:txBody>
      </p:sp>
      <p:graphicFrame>
        <p:nvGraphicFramePr>
          <p:cNvPr id="933892" name="Object 4"/>
          <p:cNvGraphicFramePr>
            <a:graphicFrameLocks/>
          </p:cNvGraphicFramePr>
          <p:nvPr/>
        </p:nvGraphicFramePr>
        <p:xfrm>
          <a:off x="3352800" y="4038600"/>
          <a:ext cx="2378075" cy="2339975"/>
        </p:xfrm>
        <a:graphic>
          <a:graphicData uri="http://schemas.openxmlformats.org/presentationml/2006/ole">
            <p:oleObj spid="_x0000_s933892" name="Clip" r:id="rId5" imgW="1857240" imgH="1609560" progId="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33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3891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Why use a WebQuest?</a:t>
            </a:r>
          </a:p>
        </p:txBody>
      </p:sp>
      <p:sp>
        <p:nvSpPr>
          <p:cNvPr id="935939" name="Line 3"/>
          <p:cNvSpPr>
            <a:spLocks noChangeShapeType="1"/>
          </p:cNvSpPr>
          <p:nvPr/>
        </p:nvSpPr>
        <p:spPr bwMode="auto">
          <a:xfrm>
            <a:off x="1447800" y="1828800"/>
            <a:ext cx="1752600" cy="0"/>
          </a:xfrm>
          <a:prstGeom prst="line">
            <a:avLst/>
          </a:prstGeom>
          <a:noFill/>
          <a:ln w="25400">
            <a:solidFill>
              <a:srgbClr val="FF505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5940" name="Rectangle 4"/>
          <p:cNvSpPr>
            <a:spLocks noChangeArrowheads="1"/>
          </p:cNvSpPr>
          <p:nvPr/>
        </p:nvSpPr>
        <p:spPr bwMode="auto">
          <a:xfrm>
            <a:off x="1355725" y="1341438"/>
            <a:ext cx="2171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3200" b="1" i="0">
                <a:solidFill>
                  <a:schemeClr val="tx2"/>
                </a:solidFill>
                <a:effectLst/>
                <a:latin typeface="Arial" charset="0"/>
              </a:rPr>
              <a:t>Educators</a:t>
            </a:r>
          </a:p>
        </p:txBody>
      </p:sp>
      <p:sp>
        <p:nvSpPr>
          <p:cNvPr id="935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38350"/>
            <a:ext cx="3810000" cy="41148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n-US" sz="2400"/>
              <a:t>Integrates technology into an existing curriculum</a:t>
            </a:r>
          </a:p>
          <a:p>
            <a:pPr>
              <a:lnSpc>
                <a:spcPct val="90000"/>
              </a:lnSpc>
            </a:pPr>
            <a:r>
              <a:rPr lang="en-US" sz="2400"/>
              <a:t>Utilize the learner’s time, focusing on using information rather than looking for it</a:t>
            </a:r>
          </a:p>
          <a:p>
            <a:pPr>
              <a:lnSpc>
                <a:spcPct val="90000"/>
              </a:lnSpc>
            </a:pPr>
            <a:r>
              <a:rPr lang="en-US" sz="2400"/>
              <a:t>Support the learner’s thinking at the levels of analysis, synthesis and evaluation</a:t>
            </a:r>
          </a:p>
        </p:txBody>
      </p:sp>
      <p:sp>
        <p:nvSpPr>
          <p:cNvPr id="935942" name="Line 6"/>
          <p:cNvSpPr>
            <a:spLocks noChangeShapeType="1"/>
          </p:cNvSpPr>
          <p:nvPr/>
        </p:nvSpPr>
        <p:spPr bwMode="auto">
          <a:xfrm>
            <a:off x="5334000" y="1828800"/>
            <a:ext cx="1600200" cy="0"/>
          </a:xfrm>
          <a:prstGeom prst="line">
            <a:avLst/>
          </a:prstGeom>
          <a:noFill/>
          <a:ln w="25400">
            <a:solidFill>
              <a:srgbClr val="FF505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5943" name="Rectangle 7"/>
          <p:cNvSpPr>
            <a:spLocks noChangeArrowheads="1"/>
          </p:cNvSpPr>
          <p:nvPr/>
        </p:nvSpPr>
        <p:spPr bwMode="auto">
          <a:xfrm>
            <a:off x="5241925" y="1341438"/>
            <a:ext cx="1922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3200" b="1" i="0">
                <a:solidFill>
                  <a:schemeClr val="tx2"/>
                </a:solidFill>
                <a:effectLst/>
                <a:latin typeface="Arial" charset="0"/>
              </a:rPr>
              <a:t>Students</a:t>
            </a:r>
          </a:p>
        </p:txBody>
      </p:sp>
      <p:sp>
        <p:nvSpPr>
          <p:cNvPr id="93594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62150"/>
            <a:ext cx="3810000" cy="4114800"/>
          </a:xfrm>
          <a:noFill/>
          <a:ln/>
        </p:spPr>
        <p:txBody>
          <a:bodyPr lIns="92075" tIns="46038" rIns="92075" bIns="46038"/>
          <a:lstStyle/>
          <a:p>
            <a:r>
              <a:rPr lang="en-US" sz="2400"/>
              <a:t>Access current information</a:t>
            </a:r>
          </a:p>
          <a:p>
            <a:r>
              <a:rPr lang="en-US" sz="2400"/>
              <a:t>Share ideas and collaborate with others</a:t>
            </a:r>
          </a:p>
          <a:p>
            <a:r>
              <a:rPr lang="en-US" sz="2400"/>
              <a:t>Form opinions and support those opinions with research</a:t>
            </a:r>
          </a:p>
          <a:p>
            <a:r>
              <a:rPr lang="en-US" sz="2400"/>
              <a:t>Increased use of technology in the classroom</a:t>
            </a:r>
          </a:p>
        </p:txBody>
      </p:sp>
    </p:spTree>
    <p:custDataLst>
      <p:tags r:id="rId1"/>
    </p:custData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5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5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5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5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35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35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35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35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35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35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5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35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35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35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35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5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59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59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59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359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939" grpId="0" animBg="1"/>
      <p:bldP spid="935940" grpId="0" autoUpdateAnimBg="0"/>
      <p:bldP spid="935941" grpId="0" build="p" autoUpdateAnimBg="0" advAuto="0"/>
      <p:bldP spid="935942" grpId="0" animBg="1"/>
      <p:bldP spid="935943" grpId="0" autoUpdateAnimBg="0"/>
      <p:bldP spid="935944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Qualities of Effective WebQuests</a:t>
            </a:r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Challenges</a:t>
            </a:r>
          </a:p>
          <a:p>
            <a:pPr>
              <a:lnSpc>
                <a:spcPct val="90000"/>
              </a:lnSpc>
            </a:pPr>
            <a:r>
              <a:rPr lang="en-US" sz="2400"/>
              <a:t>Motivates</a:t>
            </a:r>
          </a:p>
          <a:p>
            <a:pPr>
              <a:lnSpc>
                <a:spcPct val="90000"/>
              </a:lnSpc>
            </a:pPr>
            <a:r>
              <a:rPr lang="en-US" sz="2400"/>
              <a:t>Flows Logically</a:t>
            </a:r>
          </a:p>
          <a:p>
            <a:pPr>
              <a:lnSpc>
                <a:spcPct val="90000"/>
              </a:lnSpc>
            </a:pPr>
            <a:r>
              <a:rPr lang="en-US" sz="2400"/>
              <a:t>Gauges the Learner’s Developmental Level</a:t>
            </a:r>
          </a:p>
          <a:p>
            <a:pPr>
              <a:lnSpc>
                <a:spcPct val="90000"/>
              </a:lnSpc>
            </a:pPr>
            <a:r>
              <a:rPr lang="en-US" sz="2400"/>
              <a:t>Requires Different Hats</a:t>
            </a:r>
          </a:p>
          <a:p>
            <a:pPr>
              <a:lnSpc>
                <a:spcPct val="90000"/>
              </a:lnSpc>
            </a:pPr>
            <a:r>
              <a:rPr lang="en-US" sz="2400"/>
              <a:t>Plays to the Internet’s Strengths</a:t>
            </a:r>
          </a:p>
          <a:p>
            <a:pPr>
              <a:lnSpc>
                <a:spcPct val="90000"/>
              </a:lnSpc>
            </a:pPr>
            <a:r>
              <a:rPr lang="en-US" sz="2400"/>
              <a:t>Evaluates Effectively</a:t>
            </a:r>
          </a:p>
          <a:p>
            <a:pPr>
              <a:lnSpc>
                <a:spcPct val="90000"/>
              </a:lnSpc>
            </a:pPr>
            <a:r>
              <a:rPr lang="en-US" sz="2400"/>
              <a:t>Seamless Navigation and Lack of Mechanical Problems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3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3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96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WebQuest Activity</a:t>
            </a:r>
          </a:p>
        </p:txBody>
      </p:sp>
      <p:sp>
        <p:nvSpPr>
          <p:cNvPr id="942083" name="Rectangle 3"/>
          <p:cNvSpPr>
            <a:spLocks noChangeArrowheads="1"/>
          </p:cNvSpPr>
          <p:nvPr/>
        </p:nvSpPr>
        <p:spPr bwMode="auto">
          <a:xfrm>
            <a:off x="381000" y="1752600"/>
            <a:ext cx="7315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Go to</a:t>
            </a:r>
          </a:p>
          <a:p>
            <a:pPr algn="l"/>
            <a:r>
              <a:rPr lang="en-US" sz="2800" i="0">
                <a:solidFill>
                  <a:schemeClr val="tx2"/>
                </a:solidFill>
                <a:effectLst/>
                <a:latin typeface="Arial" charset="0"/>
                <a:hlinkClick r:id="rId5"/>
              </a:rPr>
              <a:t>http://webquest.org</a:t>
            </a:r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  <a:p>
            <a:pPr algn="l"/>
            <a:r>
              <a:rPr lang="en-US" sz="2800" i="0">
                <a:solidFill>
                  <a:schemeClr val="tx2"/>
                </a:solidFill>
                <a:effectLst/>
                <a:latin typeface="Arial" charset="0"/>
              </a:rPr>
              <a:t>Find at least one WebQuest that you might be able to use in your curriculum.</a:t>
            </a:r>
          </a:p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</p:txBody>
      </p:sp>
      <p:graphicFrame>
        <p:nvGraphicFramePr>
          <p:cNvPr id="942084" name="Object 4"/>
          <p:cNvGraphicFramePr>
            <a:graphicFrameLocks/>
          </p:cNvGraphicFramePr>
          <p:nvPr/>
        </p:nvGraphicFramePr>
        <p:xfrm>
          <a:off x="990600" y="5067300"/>
          <a:ext cx="7161213" cy="338138"/>
        </p:xfrm>
        <a:graphic>
          <a:graphicData uri="http://schemas.openxmlformats.org/presentationml/2006/ole">
            <p:oleObj spid="_x0000_s942084" name="Microsoft ClipArt Gallery" r:id="rId6" imgW="1166760" imgH="141120" progId="">
              <p:embed/>
            </p:oleObj>
          </a:graphicData>
        </a:graphic>
      </p:graphicFrame>
      <p:sp>
        <p:nvSpPr>
          <p:cNvPr id="942085" name="Rectangle 5"/>
          <p:cNvSpPr>
            <a:spLocks noChangeArrowheads="1"/>
          </p:cNvSpPr>
          <p:nvPr/>
        </p:nvSpPr>
        <p:spPr bwMode="auto">
          <a:xfrm>
            <a:off x="457200" y="34290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endParaRPr lang="en-US" sz="2800" i="0"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custDataLst>
      <p:tags r:id="rId2"/>
    </p:custDataLst>
  </p:cSld>
  <p:clrMapOvr>
    <a:masterClrMapping/>
  </p:clrMapOvr>
  <p:transition spd="slow"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TPQuestion"/>
          <p:cNvSpPr>
            <a:spLocks noGrp="1" noChangeArrowheads="1"/>
          </p:cNvSpPr>
          <p:nvPr>
            <p:ph type="title"/>
          </p:nvPr>
        </p:nvSpPr>
        <p:spPr>
          <a:xfrm>
            <a:off x="76200" y="762000"/>
            <a:ext cx="8201025" cy="533400"/>
          </a:xfrm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</a:rPr>
              <a:t>Do you know what a WebQuest is?</a:t>
            </a:r>
          </a:p>
        </p:txBody>
      </p:sp>
      <p:graphicFrame>
        <p:nvGraphicFramePr>
          <p:cNvPr id="941060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941060" name="Chart" r:id="rId8" imgW="4572000" imgH="5143704" progId="MSGraph.Chart.8">
              <p:embed followColorScheme="full"/>
            </p:oleObj>
          </a:graphicData>
        </a:graphic>
      </p:graphicFrame>
      <p:sp>
        <p:nvSpPr>
          <p:cNvPr id="941059" name="TPAnswers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46638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/>
              <a:t>Yes</a:t>
            </a:r>
          </a:p>
          <a:p>
            <a:pPr marL="533400" indent="-533400">
              <a:buFontTx/>
              <a:buAutoNum type="arabicPeriod"/>
            </a:pPr>
            <a:r>
              <a:rPr lang="en-US"/>
              <a:t>No</a:t>
            </a:r>
          </a:p>
        </p:txBody>
      </p:sp>
      <p:grpSp>
        <p:nvGrpSpPr>
          <p:cNvPr id="941063" name="Countdown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823200" y="958850"/>
            <a:ext cx="1193800" cy="4940300"/>
            <a:chOff x="5024" y="488"/>
            <a:chExt cx="752" cy="3112"/>
          </a:xfrm>
        </p:grpSpPr>
        <p:sp>
          <p:nvSpPr>
            <p:cNvPr id="941062" name="CDLine"/>
            <p:cNvSpPr>
              <a:spLocks noChangeShapeType="1"/>
            </p:cNvSpPr>
            <p:nvPr/>
          </p:nvSpPr>
          <p:spPr bwMode="auto">
            <a:xfrm>
              <a:off x="5400" y="1200"/>
              <a:ext cx="0" cy="2400"/>
            </a:xfrm>
            <a:prstGeom prst="line">
              <a:avLst/>
            </a:prstGeom>
            <a:noFill/>
            <a:ln w="635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1061" name="CDBall"/>
            <p:cNvSpPr>
              <a:spLocks noChangeArrowheads="1"/>
            </p:cNvSpPr>
            <p:nvPr/>
          </p:nvSpPr>
          <p:spPr bwMode="auto">
            <a:xfrm>
              <a:off x="5024" y="488"/>
              <a:ext cx="752" cy="752"/>
            </a:xfrm>
            <a:prstGeom prst="star24">
              <a:avLst>
                <a:gd name="adj" fmla="val 37500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</a:rPr>
                <a:t>15</a:t>
              </a:r>
            </a:p>
          </p:txBody>
        </p:sp>
      </p:grpSp>
      <p:grpSp>
        <p:nvGrpSpPr>
          <p:cNvPr id="941173" name="ResponseCounter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27000" y="5778500"/>
            <a:ext cx="952500" cy="952500"/>
            <a:chOff x="160" y="3360"/>
            <a:chExt cx="600" cy="600"/>
          </a:xfrm>
        </p:grpSpPr>
        <p:sp>
          <p:nvSpPr>
            <p:cNvPr id="941171" name="RCOuter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1172" name="RCInner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noFill/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0 of 30</a:t>
              </a: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9410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WebQuests</a:t>
            </a:r>
          </a:p>
        </p:txBody>
      </p:sp>
      <p:sp>
        <p:nvSpPr>
          <p:cNvPr id="940035" name="Text Box 3"/>
          <p:cNvSpPr txBox="1">
            <a:spLocks noChangeArrowheads="1"/>
          </p:cNvSpPr>
          <p:nvPr/>
        </p:nvSpPr>
        <p:spPr bwMode="auto">
          <a:xfrm>
            <a:off x="381000" y="1600200"/>
            <a:ext cx="84582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WebQuests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Definition of a WebQuest</a:t>
            </a:r>
          </a:p>
        </p:txBody>
      </p:sp>
      <p:sp>
        <p:nvSpPr>
          <p:cNvPr id="922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38350"/>
            <a:ext cx="7848600" cy="3676650"/>
          </a:xfrm>
          <a:noFill/>
          <a:ln/>
        </p:spPr>
        <p:txBody>
          <a:bodyPr lIns="92075" tIns="46038" rIns="92075" bIns="46038"/>
          <a:lstStyle/>
          <a:p>
            <a:pPr>
              <a:buFontTx/>
              <a:buNone/>
            </a:pPr>
            <a:r>
              <a:rPr lang="en-US"/>
              <a:t>	</a:t>
            </a:r>
            <a:r>
              <a:rPr lang="en-US" sz="3200"/>
              <a:t>A Web Quest is an inquiry based activity in which most or all of the information is obtained using the internet.</a:t>
            </a:r>
          </a:p>
        </p:txBody>
      </p:sp>
    </p:spTree>
    <p:custDataLst>
      <p:tags r:id="rId1"/>
    </p:custData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27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6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Critical Attributes</a:t>
            </a:r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49363"/>
            <a:ext cx="8201025" cy="2714625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WebQuests are designed to effectively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use the learner’s time.  To achieve this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goal of efficiency and clarity, the following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are components of a WebQuest…</a:t>
            </a:r>
          </a:p>
        </p:txBody>
      </p:sp>
      <p:sp>
        <p:nvSpPr>
          <p:cNvPr id="924676" name="Rectangle 4"/>
          <p:cNvSpPr>
            <a:spLocks noChangeArrowheads="1"/>
          </p:cNvSpPr>
          <p:nvPr/>
        </p:nvSpPr>
        <p:spPr bwMode="auto">
          <a:xfrm>
            <a:off x="1050925" y="4510088"/>
            <a:ext cx="2043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Introduction</a:t>
            </a:r>
          </a:p>
        </p:txBody>
      </p:sp>
      <p:sp>
        <p:nvSpPr>
          <p:cNvPr id="924677" name="Rectangle 5"/>
          <p:cNvSpPr>
            <a:spLocks noChangeArrowheads="1"/>
          </p:cNvSpPr>
          <p:nvPr/>
        </p:nvSpPr>
        <p:spPr bwMode="auto">
          <a:xfrm>
            <a:off x="3717925" y="4814888"/>
            <a:ext cx="1131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Tasks</a:t>
            </a:r>
          </a:p>
        </p:txBody>
      </p:sp>
      <p:sp>
        <p:nvSpPr>
          <p:cNvPr id="924678" name="Rectangle 6"/>
          <p:cNvSpPr>
            <a:spLocks noChangeArrowheads="1"/>
          </p:cNvSpPr>
          <p:nvPr/>
        </p:nvSpPr>
        <p:spPr bwMode="auto">
          <a:xfrm>
            <a:off x="490538" y="5607050"/>
            <a:ext cx="2170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The</a:t>
            </a:r>
            <a:r>
              <a:rPr lang="en-US" sz="2800" i="0">
                <a:effectLst/>
              </a:rPr>
              <a:t> </a:t>
            </a:r>
            <a:r>
              <a:rPr lang="en-US" sz="2800" i="0">
                <a:effectLst/>
                <a:latin typeface="Arial" charset="0"/>
              </a:rPr>
              <a:t>Process</a:t>
            </a:r>
          </a:p>
        </p:txBody>
      </p:sp>
      <p:sp>
        <p:nvSpPr>
          <p:cNvPr id="924679" name="Rectangle 7"/>
          <p:cNvSpPr>
            <a:spLocks noChangeArrowheads="1"/>
          </p:cNvSpPr>
          <p:nvPr/>
        </p:nvSpPr>
        <p:spPr bwMode="auto">
          <a:xfrm>
            <a:off x="5167313" y="4433888"/>
            <a:ext cx="1887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Resources</a:t>
            </a:r>
          </a:p>
        </p:txBody>
      </p:sp>
      <p:sp>
        <p:nvSpPr>
          <p:cNvPr id="924680" name="Rectangle 8"/>
          <p:cNvSpPr>
            <a:spLocks noChangeArrowheads="1"/>
          </p:cNvSpPr>
          <p:nvPr/>
        </p:nvSpPr>
        <p:spPr bwMode="auto">
          <a:xfrm>
            <a:off x="3184525" y="5957888"/>
            <a:ext cx="1943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Conclusion</a:t>
            </a:r>
          </a:p>
        </p:txBody>
      </p:sp>
      <p:sp>
        <p:nvSpPr>
          <p:cNvPr id="924681" name="Rectangle 9"/>
          <p:cNvSpPr>
            <a:spLocks noChangeArrowheads="1"/>
          </p:cNvSpPr>
          <p:nvPr/>
        </p:nvSpPr>
        <p:spPr bwMode="auto">
          <a:xfrm>
            <a:off x="5699125" y="5653088"/>
            <a:ext cx="2417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i="0">
                <a:effectLst/>
                <a:latin typeface="Arial" charset="0"/>
              </a:rPr>
              <a:t>Teacher Page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4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4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4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4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4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4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4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4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4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4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24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675" grpId="0" autoUpdateAnimBg="0"/>
      <p:bldP spid="924676" grpId="0" autoUpdateAnimBg="0"/>
      <p:bldP spid="924677" grpId="0" autoUpdateAnimBg="0"/>
      <p:bldP spid="924678" grpId="0" autoUpdateAnimBg="0"/>
      <p:bldP spid="924679" grpId="0" autoUpdateAnimBg="0"/>
      <p:bldP spid="924680" grpId="0" autoUpdateAnimBg="0"/>
      <p:bldP spid="92468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Introduction </a:t>
            </a:r>
          </a:p>
        </p:txBody>
      </p:sp>
      <p:sp>
        <p:nvSpPr>
          <p:cNvPr id="926723" name="Text Box 3"/>
          <p:cNvSpPr txBox="1">
            <a:spLocks noChangeArrowheads="1"/>
          </p:cNvSpPr>
          <p:nvPr/>
        </p:nvSpPr>
        <p:spPr bwMode="auto">
          <a:xfrm>
            <a:off x="381000" y="762000"/>
            <a:ext cx="8469313" cy="5143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b="1" i="0">
                <a:effectLst/>
                <a:latin typeface="Arial" charset="0"/>
              </a:rPr>
              <a:t>The purpose of the Introduction section is: </a:t>
            </a:r>
          </a:p>
          <a:p>
            <a:pPr lvl="1" algn="l"/>
            <a:endParaRPr lang="en-US" sz="1000" b="1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b="1" i="0">
                <a:effectLst/>
                <a:latin typeface="Arial" charset="0"/>
              </a:rPr>
              <a:t>  To orient the learner as to what is going to be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expected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endParaRPr lang="en-US" sz="1000" b="1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b="1" i="0">
                <a:effectLst/>
                <a:latin typeface="Arial" charset="0"/>
              </a:rPr>
              <a:t>  Raise interest in the learner by making the topic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seem...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relevant to the learner's past experience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relevant to the learner's future goals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attractive, visually interesting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important because of its global implications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urgent, because of the need for a timely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solution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fun, because the learner will be playing a role or making something</a:t>
            </a:r>
            <a:endParaRPr lang="en-US" i="0">
              <a:effectLst/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6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Task</a:t>
            </a:r>
          </a:p>
        </p:txBody>
      </p:sp>
      <p:sp>
        <p:nvSpPr>
          <p:cNvPr id="927747" name="Text Box 3"/>
          <p:cNvSpPr txBox="1">
            <a:spLocks noChangeArrowheads="1"/>
          </p:cNvSpPr>
          <p:nvPr/>
        </p:nvSpPr>
        <p:spPr bwMode="auto">
          <a:xfrm>
            <a:off x="304800" y="1524000"/>
            <a:ext cx="8305800" cy="4659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2800" i="0">
                <a:effectLst/>
                <a:latin typeface="Arial" charset="0"/>
              </a:rPr>
              <a:t>   The purpose of the Task section is:</a:t>
            </a:r>
          </a:p>
          <a:p>
            <a:pPr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endParaRPr lang="en-US" sz="2800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sz="2800" b="1" i="0">
                <a:effectLst/>
                <a:latin typeface="Arial" charset="0"/>
              </a:rPr>
              <a:t>  </a:t>
            </a:r>
            <a:r>
              <a:rPr lang="en-US" b="1" i="0">
                <a:effectLst/>
                <a:latin typeface="Arial" charset="0"/>
              </a:rPr>
              <a:t>To create a description of what the learner will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 have done at the end of the exercise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endParaRPr lang="en-US" b="1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b="1" i="0">
                <a:effectLst/>
                <a:latin typeface="Arial" charset="0"/>
              </a:rPr>
              <a:t>   Examples: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HyperStudio or PowerPoint presentation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Video presentation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Build a structure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Create a new society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b="1" i="0">
                <a:effectLst/>
                <a:latin typeface="Arial" charset="0"/>
              </a:rPr>
              <a:t>  A verbal act, such as being able to explain </a:t>
            </a:r>
          </a:p>
          <a:p>
            <a:pPr lvl="3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a specific topic</a:t>
            </a:r>
            <a:endParaRPr lang="en-US" sz="2000" i="0"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7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74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Process</a:t>
            </a:r>
          </a:p>
        </p:txBody>
      </p:sp>
      <p:graphicFrame>
        <p:nvGraphicFramePr>
          <p:cNvPr id="928771" name="Object 3"/>
          <p:cNvGraphicFramePr>
            <a:graphicFrameLocks/>
          </p:cNvGraphicFramePr>
          <p:nvPr/>
        </p:nvGraphicFramePr>
        <p:xfrm>
          <a:off x="457200" y="1981200"/>
          <a:ext cx="1354138" cy="1371600"/>
        </p:xfrm>
        <a:graphic>
          <a:graphicData uri="http://schemas.openxmlformats.org/presentationml/2006/ole">
            <p:oleObj spid="_x0000_s928771" name="Microsoft ClipArt Gallery" r:id="rId5" imgW="3571560" imgH="3468600" progId="">
              <p:embed/>
            </p:oleObj>
          </a:graphicData>
        </a:graphic>
      </p:graphicFrame>
      <p:sp>
        <p:nvSpPr>
          <p:cNvPr id="928772" name="Text Box 4"/>
          <p:cNvSpPr txBox="1">
            <a:spLocks noChangeArrowheads="1"/>
          </p:cNvSpPr>
          <p:nvPr/>
        </p:nvSpPr>
        <p:spPr bwMode="auto">
          <a:xfrm>
            <a:off x="1600200" y="1066800"/>
            <a:ext cx="7162800" cy="4535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800" b="1" i="0">
                <a:effectLst/>
                <a:latin typeface="Arial" charset="0"/>
              </a:rPr>
              <a:t>The purpose of the Process section:</a:t>
            </a:r>
            <a:endParaRPr lang="en-US" b="1" i="0">
              <a:effectLst/>
              <a:latin typeface="Arial" charset="0"/>
            </a:endParaRPr>
          </a:p>
          <a:p>
            <a:pPr algn="l"/>
            <a:endParaRPr lang="en-US" b="1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b="1" i="0">
                <a:effectLst/>
                <a:latin typeface="Arial" charset="0"/>
              </a:rPr>
              <a:t>  For the teacher to suggest the steps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that learners should go through in 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completing the task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b="1" i="0">
                <a:effectLst/>
                <a:latin typeface="Arial" charset="0"/>
              </a:rPr>
              <a:t>  Includes strategies for dividing the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task into subtasks, descriptions of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roles to be played or perspectives to be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taken by each learner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r>
              <a:rPr lang="en-US" b="1" i="0">
                <a:effectLst/>
                <a:latin typeface="Arial" charset="0"/>
              </a:rPr>
              <a:t>  To provide learning advice and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interpersonal process advice, such as </a:t>
            </a: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b="1" i="0">
                <a:effectLst/>
                <a:latin typeface="Arial" charset="0"/>
              </a:rPr>
              <a:t>    how to conduct a brainstorming session</a:t>
            </a:r>
            <a:endParaRPr lang="en-US" i="0">
              <a:effectLst/>
            </a:endParaRPr>
          </a:p>
        </p:txBody>
      </p:sp>
    </p:spTree>
    <p:custDataLst>
      <p:tags r:id="rId2"/>
    </p:custData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77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</a:t>
            </a:r>
          </a:p>
        </p:txBody>
      </p:sp>
      <p:sp>
        <p:nvSpPr>
          <p:cNvPr id="929795" name="Text Box 3"/>
          <p:cNvSpPr txBox="1">
            <a:spLocks noChangeArrowheads="1"/>
          </p:cNvSpPr>
          <p:nvPr/>
        </p:nvSpPr>
        <p:spPr bwMode="auto">
          <a:xfrm>
            <a:off x="533400" y="1905000"/>
            <a:ext cx="7924800" cy="3016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en-US" sz="3200" i="0">
                <a:effectLst/>
                <a:latin typeface="Arial" charset="0"/>
              </a:rPr>
              <a:t>Rubrics are the primary evaluation used in a WebQuest</a:t>
            </a:r>
          </a:p>
          <a:p>
            <a:pPr algn="l">
              <a:buClr>
                <a:schemeClr val="tx2"/>
              </a:buClr>
              <a:buSzPct val="75000"/>
              <a:buFont typeface="Monotype Sorts" pitchFamily="2" charset="2"/>
              <a:buChar char="F"/>
            </a:pPr>
            <a:endParaRPr lang="en-US" sz="3200" i="0">
              <a:effectLst/>
              <a:latin typeface="Arial" charset="0"/>
            </a:endParaRPr>
          </a:p>
          <a:p>
            <a:pPr lvl="1" algn="l">
              <a:buClr>
                <a:schemeClr val="tx2"/>
              </a:buClr>
              <a:buSzPct val="75000"/>
              <a:buFont typeface="Monotype Sorts" pitchFamily="2" charset="2"/>
              <a:buChar char="G"/>
            </a:pPr>
            <a:r>
              <a:rPr lang="en-US" sz="3200" i="0">
                <a:effectLst/>
                <a:latin typeface="Arial" charset="0"/>
              </a:rPr>
              <a:t>  Evaluation rubrics take different forms depending on the kind of task given to the learner</a:t>
            </a:r>
            <a:endParaRPr lang="en-US" i="0">
              <a:effectLst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9795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0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-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0"/>
  <p:tag name="CORRECTPOINTVALUE" val="100"/>
  <p:tag name="FIBDISPLAYRESULTS" val="True"/>
  <p:tag name="SHOWBARVISIBLE" val="True"/>
  <p:tag name="COUNTDOWNSECONDS" val="15"/>
  <p:tag name="AUTOUPDATEALIASES" val="True"/>
  <p:tag name="CUSTOMGRIDBACKCOLOR" val="-2830136"/>
  <p:tag name="DISPLAYDEVICENUMBER" val="True"/>
  <p:tag name="RESETCHARTS" val="True"/>
  <p:tag name="ZEROBASED" val="False"/>
  <p:tag name="POWERPOINTVERSION" val="11.0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0"/>
  <p:tag name="COUNTDOWNSTYLE" val="0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  <p:tag name="LUIDIAENABLED" val="False"/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 - &amp;quot;Do you know what a WebQuest is?&amp;quot;&quot;/&gt;&lt;property id=&quot;20307&quot; value=&quot;676&quot;/&gt;&lt;/object&gt;&lt;object type=&quot;3&quot; unique_id=&quot;10005&quot;&gt;&lt;property id=&quot;20148&quot; value=&quot;5&quot;/&gt;&lt;property id=&quot;20300&quot; value=&quot;Slide 3 - &amp;quot;WebQuests&amp;quot;&quot;/&gt;&lt;property id=&quot;20307&quot; value=&quot;675&quot;/&gt;&lt;/object&gt;&lt;object type=&quot;3&quot; unique_id=&quot;10006&quot;&gt;&lt;property id=&quot;20148&quot; value=&quot;5&quot;/&gt;&lt;property id=&quot;20300&quot; value=&quot;Slide 4 - &amp;quot;Definition of a WebQuest&amp;quot;&quot;/&gt;&lt;property id=&quot;20307&quot; value=&quot;660&quot;/&gt;&lt;/object&gt;&lt;object type=&quot;3&quot; unique_id=&quot;10007&quot;&gt;&lt;property id=&quot;20148&quot; value=&quot;5&quot;/&gt;&lt;property id=&quot;20300&quot; value=&quot;Slide 5 - &amp;quot;Critical Attributes&amp;quot;&quot;/&gt;&lt;property id=&quot;20307&quot; value=&quot;662&quot;/&gt;&lt;/object&gt;&lt;object type=&quot;3&quot; unique_id=&quot;10008&quot;&gt;&lt;property id=&quot;20148&quot; value=&quot;5&quot;/&gt;&lt;property id=&quot;20300&quot; value=&quot;Slide 6 - &amp;quot;Introduction &amp;quot;&quot;/&gt;&lt;property id=&quot;20307&quot; value=&quot;663&quot;/&gt;&lt;/object&gt;&lt;object type=&quot;3&quot; unique_id=&quot;10009&quot;&gt;&lt;property id=&quot;20148&quot; value=&quot;5&quot;/&gt;&lt;property id=&quot;20300&quot; value=&quot;Slide 7 - &amp;quot;The Task&amp;quot;&quot;/&gt;&lt;property id=&quot;20307&quot; value=&quot;664&quot;/&gt;&lt;/object&gt;&lt;object type=&quot;3&quot; unique_id=&quot;10010&quot;&gt;&lt;property id=&quot;20148&quot; value=&quot;5&quot;/&gt;&lt;property id=&quot;20300&quot; value=&quot;Slide 8 - &amp;quot;The Process&amp;quot;&quot;/&gt;&lt;property id=&quot;20307&quot; value=&quot;665&quot;/&gt;&lt;/object&gt;&lt;object type=&quot;3&quot; unique_id=&quot;10011&quot;&gt;&lt;property id=&quot;20148&quot; value=&quot;5&quot;/&gt;&lt;property id=&quot;20300&quot; value=&quot;Slide 9 - &amp;quot;Evaluation&amp;quot;&quot;/&gt;&lt;property id=&quot;20307&quot; value=&quot;666&quot;/&gt;&lt;/object&gt;&lt;object type=&quot;3&quot; unique_id=&quot;10012&quot;&gt;&lt;property id=&quot;20148&quot; value=&quot;5&quot;/&gt;&lt;property id=&quot;20300&quot; value=&quot;Slide 10 - &amp;quot;Resources&amp;quot;&quot;/&gt;&lt;property id=&quot;20307&quot; value=&quot;667&quot;/&gt;&lt;/object&gt;&lt;object type=&quot;3&quot; unique_id=&quot;10013&quot;&gt;&lt;property id=&quot;20148&quot; value=&quot;5&quot;/&gt;&lt;property id=&quot;20300&quot; value=&quot;Slide 11 - &amp;quot;Conclusion&amp;quot;&quot;/&gt;&lt;property id=&quot;20307&quot; value=&quot;668&quot;/&gt;&lt;/object&gt;&lt;object type=&quot;3&quot; unique_id=&quot;10014&quot;&gt;&lt;property id=&quot;20148&quot; value=&quot;5&quot;/&gt;&lt;property id=&quot;20300&quot; value=&quot;Slide 12 - &amp;quot;Teacher Page&amp;quot;&quot;/&gt;&lt;property id=&quot;20307&quot; value=&quot;669&quot;/&gt;&lt;/object&gt;&lt;object type=&quot;3&quot; unique_id=&quot;10015&quot;&gt;&lt;property id=&quot;20148&quot; value=&quot;5&quot;/&gt;&lt;property id=&quot;20300&quot; value=&quot;Slide 13 - &amp;quot;Non-critical Attributes&amp;quot;&quot;/&gt;&lt;property id=&quot;20307&quot; value=&quot;670&quot;/&gt;&lt;/object&gt;&lt;object type=&quot;3&quot; unique_id=&quot;10016&quot;&gt;&lt;property id=&quot;20148&quot; value=&quot;5&quot;/&gt;&lt;property id=&quot;20300&quot; value=&quot;Slide 14 - &amp;quot;Why use a WebQuest?&amp;quot;&quot;/&gt;&lt;property id=&quot;20307&quot; value=&quot;671&quot;/&gt;&lt;/object&gt;&lt;object type=&quot;3&quot; unique_id=&quot;10017&quot;&gt;&lt;property id=&quot;20148&quot; value=&quot;5&quot;/&gt;&lt;property id=&quot;20300&quot; value=&quot;Slide 15 - &amp;quot;Qualities of Effective WebQuests&amp;quot;&quot;/&gt;&lt;property id=&quot;20307&quot; value=&quot;672&quot;/&gt;&lt;/object&gt;&lt;object type=&quot;3&quot; unique_id=&quot;10018&quot;&gt;&lt;property id=&quot;20148&quot; value=&quot;5&quot;/&gt;&lt;property id=&quot;20300&quot; value=&quot;Slide 16 - &amp;quot;WebQuest Activity&amp;quot;&quot;/&gt;&lt;property id=&quot;20307&quot; value=&quot;677&quot;/&gt;&lt;/object&gt;&lt;object type=&quot;3&quot; unique_id=&quot;10036&quot;&gt;&lt;property id=&quot;20148&quot; value=&quot;5&quot;/&gt;&lt;property id=&quot;20300&quot; value=&quot;Slide 1 - &amp;quot;Webquests&amp;quot;&quot;/&gt;&lt;property id=&quot;20307&quot; value=&quot;678&quot;/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770D9AC26D3406B8D9759A1D8FBBDAB"/>
  <p:tag name="SLIDEID" val="5770D9AC26D3406B8D9759A1D8FBBDAB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Do you agree?"/>
  <p:tag name="ANSWERSALIAS" val="Yes|smicln|No"/>
  <p:tag name="DELIMITERS" val="3.1"/>
  <p:tag name="VALUEFORMAT" val="0%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7"/>
  <p:tag name="FONTSIZE" val="28"/>
  <p:tag name="BULLETTYPE" val="ppBulletArabicPeriod"/>
  <p:tag name="ANSWERTEXT" val="Yes&#10;N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BallDrop"/>
  <p:tag name="STYL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Bubble"/>
  <p:tag name="STYL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ll PPT Template">
  <a:themeElements>
    <a:clrScheme name="Dell PP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89228"/>
      </a:accent1>
      <a:accent2>
        <a:srgbClr val="81346C"/>
      </a:accent2>
      <a:accent3>
        <a:srgbClr val="FFFFFF"/>
      </a:accent3>
      <a:accent4>
        <a:srgbClr val="000000"/>
      </a:accent4>
      <a:accent5>
        <a:srgbClr val="E9C7AC"/>
      </a:accent5>
      <a:accent6>
        <a:srgbClr val="742E61"/>
      </a:accent6>
      <a:hlink>
        <a:srgbClr val="0062C8"/>
      </a:hlink>
      <a:folHlink>
        <a:srgbClr val="B2B2B2"/>
      </a:folHlink>
    </a:clrScheme>
    <a:fontScheme name="Dell PP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ll PP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89228"/>
        </a:accent1>
        <a:accent2>
          <a:srgbClr val="81346C"/>
        </a:accent2>
        <a:accent3>
          <a:srgbClr val="FFFFFF"/>
        </a:accent3>
        <a:accent4>
          <a:srgbClr val="000000"/>
        </a:accent4>
        <a:accent5>
          <a:srgbClr val="E9C7AC"/>
        </a:accent5>
        <a:accent6>
          <a:srgbClr val="742E61"/>
        </a:accent6>
        <a:hlink>
          <a:srgbClr val="0062C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DPS Services Marketing 7.18.02</Template>
  <TotalTime>10554</TotalTime>
  <Words>593</Words>
  <Application>Microsoft PowerPoint</Application>
  <PresentationFormat>On-screen Show (4:3)</PresentationFormat>
  <Paragraphs>141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Dell PPT Template</vt:lpstr>
      <vt:lpstr>Chart</vt:lpstr>
      <vt:lpstr>Microsoft ClipArt Gallery</vt:lpstr>
      <vt:lpstr>Clip</vt:lpstr>
      <vt:lpstr>Webquests</vt:lpstr>
      <vt:lpstr>Do you know what a WebQuest is?</vt:lpstr>
      <vt:lpstr>WebQuests</vt:lpstr>
      <vt:lpstr>Definition of a WebQuest</vt:lpstr>
      <vt:lpstr>Critical Attributes</vt:lpstr>
      <vt:lpstr>Introduction </vt:lpstr>
      <vt:lpstr>The Task</vt:lpstr>
      <vt:lpstr>The Process</vt:lpstr>
      <vt:lpstr>Evaluation</vt:lpstr>
      <vt:lpstr>Resources</vt:lpstr>
      <vt:lpstr>Conclusion</vt:lpstr>
      <vt:lpstr>Teacher Page</vt:lpstr>
      <vt:lpstr>Non-critical Attributes</vt:lpstr>
      <vt:lpstr>Why use a WebQuest?</vt:lpstr>
      <vt:lpstr>Qualities of Effective WebQuests</vt:lpstr>
      <vt:lpstr>WebQuest Activity</vt:lpstr>
    </vt:vector>
  </TitlesOfParts>
  <Company>Dell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 Plas</dc:creator>
  <cp:lastModifiedBy>Lewis, Sally</cp:lastModifiedBy>
  <cp:revision>634</cp:revision>
  <dcterms:created xsi:type="dcterms:W3CDTF">2002-10-02T03:34:27Z</dcterms:created>
  <dcterms:modified xsi:type="dcterms:W3CDTF">2009-03-22T20:31:43Z</dcterms:modified>
</cp:coreProperties>
</file>